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media/image1.jpeg" ContentType="image/jpeg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9" descr="Picture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102499"/>
            <a:ext cx="12189601" cy="755501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Title Text"/>
          <p:cNvSpPr txBox="1"/>
          <p:nvPr>
            <p:ph type="title"/>
          </p:nvPr>
        </p:nvSpPr>
        <p:spPr>
          <a:xfrm>
            <a:off x="5044440" y="1122362"/>
            <a:ext cx="6934201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5" name="Body Level One…"/>
          <p:cNvSpPr txBox="1"/>
          <p:nvPr>
            <p:ph type="body" sz="quarter" idx="1"/>
          </p:nvPr>
        </p:nvSpPr>
        <p:spPr>
          <a:xfrm>
            <a:off x="5044440" y="3602037"/>
            <a:ext cx="6934201" cy="165576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latin typeface="Graphik"/>
                <a:ea typeface="Graphik"/>
                <a:cs typeface="Graphik"/>
                <a:sym typeface="Graphik"/>
              </a:defRPr>
            </a:lvl1pPr>
            <a:lvl2pPr marL="0" indent="457200">
              <a:buSzTx/>
              <a:buFontTx/>
              <a:buNone/>
              <a:defRPr sz="2400">
                <a:latin typeface="Graphik"/>
                <a:ea typeface="Graphik"/>
                <a:cs typeface="Graphik"/>
                <a:sym typeface="Graphik"/>
              </a:defRPr>
            </a:lvl2pPr>
            <a:lvl3pPr marL="0" indent="914400">
              <a:buSzTx/>
              <a:buFontTx/>
              <a:buNone/>
              <a:defRPr sz="2400">
                <a:latin typeface="Graphik"/>
                <a:ea typeface="Graphik"/>
                <a:cs typeface="Graphik"/>
                <a:sym typeface="Graphik"/>
              </a:defRPr>
            </a:lvl3pPr>
            <a:lvl4pPr marL="0" indent="1371600">
              <a:buSzTx/>
              <a:buFontTx/>
              <a:buNone/>
              <a:defRPr sz="2400">
                <a:latin typeface="Graphik"/>
                <a:ea typeface="Graphik"/>
                <a:cs typeface="Graphik"/>
                <a:sym typeface="Graphik"/>
              </a:defRPr>
            </a:lvl4pPr>
            <a:lvl5pPr marL="0" indent="1828800">
              <a:buSzTx/>
              <a:buFontTx/>
              <a:buNone/>
              <a:defRPr sz="2400">
                <a:latin typeface="Graphik"/>
                <a:ea typeface="Graphik"/>
                <a:cs typeface="Graphik"/>
                <a:sym typeface="Graphi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6" name="Picture 3" descr="Picture 3"/>
          <p:cNvPicPr>
            <a:picLocks noChangeAspect="1"/>
          </p:cNvPicPr>
          <p:nvPr/>
        </p:nvPicPr>
        <p:blipFill>
          <a:blip r:embed="rId4">
            <a:extLst/>
          </a:blip>
          <a:srcRect l="0" t="0" r="0" b="87071"/>
          <a:stretch>
            <a:fillRect/>
          </a:stretch>
        </p:blipFill>
        <p:spPr>
          <a:xfrm>
            <a:off x="0" y="-1"/>
            <a:ext cx="12192000" cy="88669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9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Text Placeholder 3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99" name="Picture Placeholder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00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Body Level One…"/>
          <p:cNvSpPr txBox="1"/>
          <p:nvPr>
            <p:ph type="body" sz="half" idx="1" hasCustomPrompt="1"/>
          </p:nvPr>
        </p:nvSpPr>
        <p:spPr>
          <a:xfrm>
            <a:off x="635000" y="2463800"/>
            <a:ext cx="10922000" cy="1951435"/>
          </a:xfrm>
          <a:prstGeom prst="rect">
            <a:avLst/>
          </a:prstGeom>
        </p:spPr>
        <p:txBody>
          <a:bodyPr lIns="25400" tIns="25400" rIns="25400" bIns="25400" anchor="ctr"/>
          <a:lstStyle>
            <a:lvl1pPr marL="0" indent="0" algn="ctr" defTabSz="1219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pc="-126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1219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pc="-126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1219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pc="-126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1219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pc="-126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1219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pc="-126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xfrm>
            <a:off x="5985637" y="6546850"/>
            <a:ext cx="214377" cy="227204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412750">
              <a:defRPr sz="1100">
                <a:solidFill>
                  <a:srgbClr val="000000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Agenda Title"/>
          <p:cNvSpPr txBox="1"/>
          <p:nvPr>
            <p:ph type="title" hasCustomPrompt="1"/>
          </p:nvPr>
        </p:nvSpPr>
        <p:spPr>
          <a:xfrm>
            <a:off x="635000" y="406400"/>
            <a:ext cx="10922000" cy="781050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412750">
              <a:lnSpc>
                <a:spcPct val="80000"/>
              </a:lnSpc>
              <a:defRPr spc="-126" sz="42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117" name="Body Level One…"/>
          <p:cNvSpPr txBox="1"/>
          <p:nvPr>
            <p:ph type="body" sz="quarter" idx="1" hasCustomPrompt="1"/>
          </p:nvPr>
        </p:nvSpPr>
        <p:spPr>
          <a:xfrm>
            <a:off x="635000" y="1066800"/>
            <a:ext cx="10922000" cy="508000"/>
          </a:xfrm>
          <a:prstGeom prst="rect">
            <a:avLst/>
          </a:prstGeom>
        </p:spPr>
        <p:txBody>
          <a:bodyPr lIns="25400" tIns="25400" rIns="25400" bIns="25400"/>
          <a:lstStyle>
            <a:lvl1pPr marL="0" indent="0" algn="ctr" defTabSz="41275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00"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861483" indent="-302683" algn="ctr" defTabSz="412750">
              <a:lnSpc>
                <a:spcPct val="100000"/>
              </a:lnSpc>
              <a:spcBef>
                <a:spcPts val="0"/>
              </a:spcBef>
              <a:buFontTx/>
              <a:defRPr sz="2600"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420283" indent="-302683" algn="ctr" defTabSz="412750">
              <a:lnSpc>
                <a:spcPct val="100000"/>
              </a:lnSpc>
              <a:spcBef>
                <a:spcPts val="0"/>
              </a:spcBef>
              <a:buFontTx/>
              <a:defRPr sz="2600"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1979083" indent="-302683" algn="ctr" defTabSz="412750">
              <a:lnSpc>
                <a:spcPct val="100000"/>
              </a:lnSpc>
              <a:spcBef>
                <a:spcPts val="0"/>
              </a:spcBef>
              <a:buFontTx/>
              <a:defRPr sz="2600"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537883" indent="-302683" algn="ctr" defTabSz="412750">
              <a:lnSpc>
                <a:spcPct val="100000"/>
              </a:lnSpc>
              <a:spcBef>
                <a:spcPts val="0"/>
              </a:spcBef>
              <a:buFontTx/>
              <a:defRPr sz="2600"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8" name="Body Level One…"/>
          <p:cNvSpPr txBox="1"/>
          <p:nvPr>
            <p:ph type="body" idx="21" hasCustomPrompt="1"/>
          </p:nvPr>
        </p:nvSpPr>
        <p:spPr>
          <a:xfrm>
            <a:off x="635000" y="2133600"/>
            <a:ext cx="10922000" cy="4216400"/>
          </a:xfrm>
          <a:prstGeom prst="rect">
            <a:avLst/>
          </a:prstGeom>
        </p:spPr>
        <p:txBody>
          <a:bodyPr lIns="25400" tIns="25400" rIns="25400" bIns="25400"/>
          <a:lstStyle>
            <a:lvl1pPr marL="0" indent="0" defTabSz="412750">
              <a:lnSpc>
                <a:spcPct val="100000"/>
              </a:lnSpc>
              <a:spcBef>
                <a:spcPts val="1200"/>
              </a:spcBef>
              <a:buSzTx/>
              <a:buFontTx/>
              <a:buNone/>
              <a:defRPr spc="-47" sz="26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Agenda Topics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5985637" y="6546850"/>
            <a:ext cx="214377" cy="227204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412750">
              <a:defRPr sz="1100">
                <a:solidFill>
                  <a:srgbClr val="000000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Text"/>
          <p:cNvSpPr txBox="1"/>
          <p:nvPr>
            <p:ph type="title"/>
          </p:nvPr>
        </p:nvSpPr>
        <p:spPr>
          <a:xfrm>
            <a:off x="838200" y="989221"/>
            <a:ext cx="10515600" cy="132556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idx="1"/>
          </p:nvPr>
        </p:nvSpPr>
        <p:spPr>
          <a:xfrm>
            <a:off x="838200" y="2449721"/>
            <a:ext cx="10515600" cy="3249297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5" name="Text Placeholder 4"/>
          <p:cNvSpPr/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102499"/>
            <a:ext cx="12189601" cy="755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856586" y="0"/>
            <a:ext cx="2335414" cy="78480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/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  <p:sldLayoutId id="2147483661" r:id="rId17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hyperlink" Target="https://github.com/jonathan-kairos/dotnet-secrets-chatgpt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hyperlink" Target="https://github.com/jonathan-kairos/dotnet-secrets-chatgpt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 1"/>
          <p:cNvSpPr txBox="1"/>
          <p:nvPr>
            <p:ph type="ctrTitle"/>
          </p:nvPr>
        </p:nvSpPr>
        <p:spPr>
          <a:xfrm>
            <a:off x="5405776" y="1122362"/>
            <a:ext cx="6572865" cy="2387601"/>
          </a:xfrm>
          <a:prstGeom prst="rect">
            <a:avLst/>
          </a:prstGeom>
        </p:spPr>
        <p:txBody>
          <a:bodyPr/>
          <a:lstStyle>
            <a:lvl1pPr algn="l" defTabSz="740663">
              <a:defRPr sz="486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. NET Coding Secrets: Boost Skills with ChatGPT</a:t>
            </a:r>
          </a:p>
        </p:txBody>
      </p:sp>
      <p:sp>
        <p:nvSpPr>
          <p:cNvPr id="129" name="Subtitle 2"/>
          <p:cNvSpPr txBox="1"/>
          <p:nvPr>
            <p:ph type="subTitle" sz="quarter" idx="1"/>
          </p:nvPr>
        </p:nvSpPr>
        <p:spPr>
          <a:xfrm>
            <a:off x="5405776" y="3602037"/>
            <a:ext cx="6572865" cy="1655762"/>
          </a:xfrm>
          <a:prstGeom prst="rect">
            <a:avLst/>
          </a:prstGeom>
        </p:spPr>
        <p:txBody>
          <a:bodyPr/>
          <a:lstStyle/>
          <a:p>
            <a:pPr/>
            <a:r>
              <a:t>Prepared by Jonathan Renatius</a:t>
            </a:r>
          </a:p>
          <a:p>
            <a:pPr/>
            <a:r>
              <a:t>Kairos IT Corp., Canada</a:t>
            </a:r>
          </a:p>
        </p:txBody>
      </p:sp>
      <p:pic>
        <p:nvPicPr>
          <p:cNvPr id="13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4516" y="6217944"/>
            <a:ext cx="962985" cy="5246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197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0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198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9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01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ChatGPT in SDLC</a:t>
            </a:r>
          </a:p>
        </p:txBody>
      </p:sp>
      <p:sp>
        <p:nvSpPr>
          <p:cNvPr id="202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Project Planning: "Can you help me draft a project timeline for developing a mobile app?"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Requirement Gathering: "What are the key features needed for an e-commerce website?"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Architectural Design: "What architecture would be best for a high-traffic, scalable web application?"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Environment Setup: "How do I set up a .NET with SQL development environment on Windows?"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05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8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06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7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09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ChatGPT in SDLC</a:t>
            </a:r>
          </a:p>
        </p:txBody>
      </p:sp>
      <p:sp>
        <p:nvSpPr>
          <p:cNvPr id="210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Code Generation: "Can you create a recursive function that searches for a number in a list of lists in C#?”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Data Generation: "Can you generate sample JSON data for testing a user authentication system?”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Code Explanation: "Can you explain how this C# function works and what its outputs will be?"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Code Review: "Could you review this block of C# code and suggest any improvements?"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Enhancement Suggestions: "What improvements can be made to optimize a REST API's performance?"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13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6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14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5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17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ChatGPT in SDLC</a:t>
            </a:r>
          </a:p>
        </p:txBody>
      </p:sp>
      <p:sp>
        <p:nvSpPr>
          <p:cNvPr id="218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Documentation: “Document this snippet of code in the following format:”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Testing: "What tests should I write for a secure login system?"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Debugging: "How can I debug a memory leak in a C# application?”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DevOps: "What are the best practices for implementing CI/CD pipelines in .NET?”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21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4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22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3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25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Building a Web Application</a:t>
            </a:r>
          </a:p>
        </p:txBody>
      </p:sp>
      <p:sp>
        <p:nvSpPr>
          <p:cNvPr id="226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GitHub Link: 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5" invalidUrl="" action="" tgtFrame="" tooltip="" history="1" highlightClick="0" endSnd="0"/>
              </a:rPr>
              <a:t>https://github.com/jonathan-kairos/dotnet-secrets-chatgpt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29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2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30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1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33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Coffee Break</a:t>
            </a:r>
          </a:p>
        </p:txBody>
      </p:sp>
      <p:sp>
        <p:nvSpPr>
          <p:cNvPr id="234" name="10:30 AM - 10:45 AM"/>
          <p:cNvSpPr txBox="1"/>
          <p:nvPr/>
        </p:nvSpPr>
        <p:spPr>
          <a:xfrm>
            <a:off x="4512680" y="1252909"/>
            <a:ext cx="3255964" cy="520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2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10:30 AM - 10:45 AM </a:t>
            </a:r>
          </a:p>
        </p:txBody>
      </p:sp>
      <p:pic>
        <p:nvPicPr>
          <p:cNvPr id="235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202324" y="1999399"/>
            <a:ext cx="3876571" cy="387657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88900" dist="0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38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41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39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0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42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Advanced Programming &amp; Troubleshooting</a:t>
            </a:r>
          </a:p>
        </p:txBody>
      </p:sp>
      <p:sp>
        <p:nvSpPr>
          <p:cNvPr id="243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Architecture Design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Code Review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Secure SQL Changes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Unit Testing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Localization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Documentation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Troubleshooting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46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49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47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8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50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Lunch Break</a:t>
            </a:r>
          </a:p>
        </p:txBody>
      </p:sp>
      <p:sp>
        <p:nvSpPr>
          <p:cNvPr id="251" name="12:00 PM - 1:00 PM"/>
          <p:cNvSpPr txBox="1"/>
          <p:nvPr/>
        </p:nvSpPr>
        <p:spPr>
          <a:xfrm>
            <a:off x="4628197" y="1252909"/>
            <a:ext cx="2935606" cy="520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2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12:00 PM - 1:00 PM</a:t>
            </a:r>
          </a:p>
        </p:txBody>
      </p:sp>
      <p:pic>
        <p:nvPicPr>
          <p:cNvPr id="252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241040" y="2034430"/>
            <a:ext cx="5709920" cy="380661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88900" dist="0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55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58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56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7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59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Mini Lab</a:t>
            </a:r>
          </a:p>
        </p:txBody>
      </p:sp>
      <p:sp>
        <p:nvSpPr>
          <p:cNvPr id="260" name="Enhancing the Application"/>
          <p:cNvSpPr txBox="1"/>
          <p:nvPr/>
        </p:nvSpPr>
        <p:spPr>
          <a:xfrm>
            <a:off x="4081462" y="1252909"/>
            <a:ext cx="4029076" cy="520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2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Enhancing the Application</a:t>
            </a:r>
          </a:p>
        </p:txBody>
      </p:sp>
      <p:sp>
        <p:nvSpPr>
          <p:cNvPr id="261" name="Body Level One…"/>
          <p:cNvSpPr txBox="1"/>
          <p:nvPr/>
        </p:nvSpPr>
        <p:spPr>
          <a:xfrm>
            <a:off x="679662" y="2123464"/>
            <a:ext cx="10922001" cy="3628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 defTabSz="795527">
              <a:lnSpc>
                <a:spcPct val="90000"/>
              </a:lnSpc>
              <a:spcBef>
                <a:spcPts val="800"/>
              </a:spcBef>
              <a:defRPr sz="2088">
                <a:latin typeface="Graphik"/>
                <a:ea typeface="Graphik"/>
                <a:cs typeface="Graphik"/>
                <a:sym typeface="Graphik"/>
              </a:defRPr>
            </a:pPr>
            <a:r>
              <a:t>GitHub Link: </a:t>
            </a: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5" invalidUrl="" action="" tgtFrame="" tooltip="" history="1" highlightClick="0" endSnd="0"/>
              </a:rPr>
              <a:t>https://github.com/jonathan-kairos/dotnet-secrets-chatgpt</a:t>
            </a:r>
          </a:p>
          <a:p>
            <a:pPr defTabSz="795527">
              <a:lnSpc>
                <a:spcPct val="90000"/>
              </a:lnSpc>
              <a:spcBef>
                <a:spcPts val="800"/>
              </a:spcBef>
              <a:defRPr sz="2088">
                <a:latin typeface="Graphik"/>
                <a:ea typeface="Graphik"/>
                <a:cs typeface="Graphik"/>
                <a:sym typeface="Graphik"/>
              </a:defRPr>
            </a:pPr>
          </a:p>
          <a:p>
            <a:pPr marL="673988" indent="-552450" defTabSz="795527">
              <a:lnSpc>
                <a:spcPct val="90000"/>
              </a:lnSpc>
              <a:spcBef>
                <a:spcPts val="800"/>
              </a:spcBef>
              <a:buSzPct val="100000"/>
              <a:buFont typeface="Times Roman"/>
              <a:buAutoNum type="arabicPeriod" startAt="1"/>
              <a:defRPr sz="2088">
                <a:latin typeface="Graphik"/>
                <a:ea typeface="Graphik"/>
                <a:cs typeface="Graphik"/>
                <a:sym typeface="Graphik"/>
              </a:defRPr>
            </a:pPr>
            <a:r>
              <a:t>If the item’s quantity is at 100, add a green success background to the row</a:t>
            </a:r>
          </a:p>
          <a:p>
            <a:pPr marL="673988" indent="-552450" defTabSz="795527">
              <a:lnSpc>
                <a:spcPct val="90000"/>
              </a:lnSpc>
              <a:spcBef>
                <a:spcPts val="800"/>
              </a:spcBef>
              <a:buSzPct val="100000"/>
              <a:buFont typeface="Times Roman"/>
              <a:buAutoNum type="arabicPeriod" startAt="1"/>
              <a:defRPr sz="2088">
                <a:latin typeface="Graphik"/>
                <a:ea typeface="Graphik"/>
                <a:cs typeface="Graphik"/>
                <a:sym typeface="Graphik"/>
              </a:defRPr>
            </a:pPr>
            <a:r>
              <a:t>Allow the user to sort the Inventory Item table by column</a:t>
            </a:r>
          </a:p>
          <a:p>
            <a:pPr marL="673988" indent="-552450" defTabSz="795527">
              <a:lnSpc>
                <a:spcPct val="90000"/>
              </a:lnSpc>
              <a:spcBef>
                <a:spcPts val="800"/>
              </a:spcBef>
              <a:buSzPct val="100000"/>
              <a:buFont typeface="Times Roman"/>
              <a:buAutoNum type="arabicPeriod" startAt="1"/>
              <a:defRPr sz="2088">
                <a:latin typeface="Graphik"/>
                <a:ea typeface="Graphik"/>
                <a:cs typeface="Graphik"/>
                <a:sym typeface="Graphik"/>
              </a:defRPr>
            </a:pPr>
            <a:r>
              <a:t>Allow the user to export the table into a PDF</a:t>
            </a:r>
          </a:p>
          <a:p>
            <a:pPr marL="673988" indent="-552450" defTabSz="795527">
              <a:lnSpc>
                <a:spcPct val="90000"/>
              </a:lnSpc>
              <a:spcBef>
                <a:spcPts val="800"/>
              </a:spcBef>
              <a:buSzPct val="100000"/>
              <a:buFont typeface="Times Roman"/>
              <a:buAutoNum type="arabicPeriod" startAt="1"/>
              <a:defRPr sz="2088">
                <a:latin typeface="Graphik"/>
                <a:ea typeface="Graphik"/>
                <a:cs typeface="Graphik"/>
                <a:sym typeface="Graphik"/>
              </a:defRPr>
            </a:pPr>
            <a:r>
              <a:t>Create a page called Reports and show a pie chart that categorizes items into 3 categories: less than $50, between $50 and $100, and above $100</a:t>
            </a:r>
          </a:p>
          <a:p>
            <a:pPr marL="673988" indent="-552450" defTabSz="795527">
              <a:lnSpc>
                <a:spcPct val="90000"/>
              </a:lnSpc>
              <a:spcBef>
                <a:spcPts val="800"/>
              </a:spcBef>
              <a:buSzPct val="100000"/>
              <a:buFont typeface="Times Roman"/>
              <a:buAutoNum type="arabicPeriod" startAt="1"/>
              <a:defRPr sz="2088">
                <a:latin typeface="Graphik"/>
                <a:ea typeface="Graphik"/>
                <a:cs typeface="Graphik"/>
                <a:sym typeface="Graphik"/>
              </a:defRPr>
            </a:pPr>
            <a:r>
              <a:t>Allow the user to search for an item in the table based on the item name without reloading the entire page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64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7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65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6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68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ChatGPT-4</a:t>
            </a:r>
          </a:p>
        </p:txBody>
      </p:sp>
      <p:sp>
        <p:nvSpPr>
          <p:cNvPr id="269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Customize ChatGPT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Custom GPTs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Dall-E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Review exercise with GPT-4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GitHub Copilot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72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75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73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4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76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Other AI Tools</a:t>
            </a:r>
          </a:p>
        </p:txBody>
      </p:sp>
      <p:sp>
        <p:nvSpPr>
          <p:cNvPr id="277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Gemini / Claude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MidJourney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Devin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133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6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134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5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7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for Today</a:t>
            </a:r>
          </a:p>
        </p:txBody>
      </p:sp>
      <p:sp>
        <p:nvSpPr>
          <p:cNvPr id="138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9:00 AM - 9:10 AM: Prerequisites &amp; Learning Objectives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9:10 AM - 9:30 AM: Introduction to ChatGPT + Limitations of ChatGPT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9:30 AM - 9:45 AM: ChatGPT in Software Development Life Cycle + Query Formulation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9:45 AM - 10:30 AM: Building a Web Application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10:30 AM - 10:45 AM: Coffee Break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10:45 AM - 12:00 PM: Advanced Programming Concepts and Troubleshooting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80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83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81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2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84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Future of AI</a:t>
            </a:r>
          </a:p>
        </p:txBody>
      </p:sp>
      <p:pic>
        <p:nvPicPr>
          <p:cNvPr id="285" name="unknown.png" descr="unknown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545427" y="1630477"/>
            <a:ext cx="7190470" cy="402666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88900" dist="0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88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91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89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0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92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Coffee Break</a:t>
            </a:r>
          </a:p>
        </p:txBody>
      </p:sp>
      <p:sp>
        <p:nvSpPr>
          <p:cNvPr id="293" name="3:00 PM - 3:15 PM"/>
          <p:cNvSpPr txBox="1"/>
          <p:nvPr/>
        </p:nvSpPr>
        <p:spPr>
          <a:xfrm>
            <a:off x="4712335" y="1252909"/>
            <a:ext cx="2767331" cy="520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25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3:00 PM - 3:15 PM</a:t>
            </a:r>
          </a:p>
        </p:txBody>
      </p:sp>
      <p:pic>
        <p:nvPicPr>
          <p:cNvPr id="294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202324" y="1999399"/>
            <a:ext cx="3876571" cy="387657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88900" dist="0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297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00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298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9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01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Interactive Q&amp;A</a:t>
            </a:r>
          </a:p>
        </p:txBody>
      </p:sp>
      <p:pic>
        <p:nvPicPr>
          <p:cNvPr id="302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442467" y="1571194"/>
            <a:ext cx="7396390" cy="414523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88900" dist="0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4516" y="6217944"/>
            <a:ext cx="962985" cy="5246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141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4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142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3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45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Continued</a:t>
            </a:r>
          </a:p>
        </p:txBody>
      </p:sp>
      <p:sp>
        <p:nvSpPr>
          <p:cNvPr id="146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12:00 AM - 1:00 PM: Lunch Break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1:00 PM - 2:00 PM: Mini Lab - Enhancing and Testing the Application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2:00 PM - 3:00 PM: ChatGPT4 and Other Tools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3:00 PM - 3:15 PM: Coffee Break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3:15 PM - 4:00 PM: Interactive Q&amp;A and Closing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149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2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150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1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53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Prerequisites</a:t>
            </a:r>
          </a:p>
        </p:txBody>
      </p:sp>
      <p:sp>
        <p:nvSpPr>
          <p:cNvPr id="154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Basic understanding of C#, .NET, Web App architecture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Visual Studio with .NET Core SDK installed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Internet access for using ChatGPT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157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0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158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9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1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Learning Objectives</a:t>
            </a:r>
          </a:p>
        </p:txBody>
      </p:sp>
      <p:sp>
        <p:nvSpPr>
          <p:cNvPr id="162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Integrate and leverage ChatGPT effectively in software development (in this case .NET)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Recognize the strengths and limitations of using AI in programming to ensure you apply these tools wisely and efficiently.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165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8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166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7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9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Introduction to ChatGPT</a:t>
            </a:r>
          </a:p>
        </p:txBody>
      </p:sp>
      <p:sp>
        <p:nvSpPr>
          <p:cNvPr id="170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It is trained to predict the next token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It is further trained with instruction and answer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</a:p>
          <a:p>
            <a:pPr>
              <a:lnSpc>
                <a:spcPct val="90000"/>
              </a:lnSpc>
              <a:spcBef>
                <a:spcPts val="1000"/>
              </a:spcBef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ChatGPT Link: https://chat.openai.com/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173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6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174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5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77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Limitations of ChatGPT</a:t>
            </a:r>
          </a:p>
        </p:txBody>
      </p:sp>
      <p:sp>
        <p:nvSpPr>
          <p:cNvPr id="178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World Knowledge - Maple Leafs?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Context Awareness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Hallucinations - Titanic?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Accuracy and Bias - Gender and Racial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Privacy and Security - Open and Closed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181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4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182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3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5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Schillace’s Laws of Semantic AI</a:t>
            </a:r>
          </a:p>
        </p:txBody>
      </p:sp>
      <p:sp>
        <p:nvSpPr>
          <p:cNvPr id="186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Ask Smart to Get Smart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Hard for You is Hard for the Model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"/>
          <p:cNvSpPr/>
          <p:nvPr/>
        </p:nvSpPr>
        <p:spPr>
          <a:xfrm>
            <a:off x="-12238" y="-4373"/>
            <a:ext cx="12305800" cy="6858001"/>
          </a:xfrm>
          <a:prstGeom prst="rect">
            <a:avLst/>
          </a:prstGeom>
          <a:solidFill>
            <a:srgbClr val="F9F9F9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228600">
              <a:defRPr sz="16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pic>
        <p:nvPicPr>
          <p:cNvPr id="189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586" y="0"/>
            <a:ext cx="2335415" cy="784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2" name="Group"/>
          <p:cNvGrpSpPr/>
          <p:nvPr/>
        </p:nvGrpSpPr>
        <p:grpSpPr>
          <a:xfrm>
            <a:off x="0" y="6102499"/>
            <a:ext cx="12189601" cy="755502"/>
            <a:chOff x="0" y="0"/>
            <a:chExt cx="12189600" cy="755500"/>
          </a:xfrm>
        </p:grpSpPr>
        <p:pic>
          <p:nvPicPr>
            <p:cNvPr id="190" name="Picture 6" descr="Picture 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2189601" cy="755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1" name="pasted-movie.png" descr="pasted-movi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4516" y="115444"/>
              <a:ext cx="962985" cy="5246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3" name="Applications of AI: Communication"/>
          <p:cNvSpPr txBox="1"/>
          <p:nvPr>
            <p:ph type="title" idx="4294967295"/>
          </p:nvPr>
        </p:nvSpPr>
        <p:spPr>
          <a:xfrm>
            <a:off x="635000" y="406400"/>
            <a:ext cx="10922000" cy="778719"/>
          </a:xfrm>
          <a:prstGeom prst="rect">
            <a:avLst/>
          </a:prstGeom>
        </p:spPr>
        <p:txBody>
          <a:bodyPr lIns="25400" tIns="25400" rIns="25400" bIns="25400" anchor="b"/>
          <a:lstStyle>
            <a:lvl1pPr algn="ctr" defTabSz="902185">
              <a:defRPr spc="-148" sz="42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Tell a Story</a:t>
            </a:r>
          </a:p>
        </p:txBody>
      </p:sp>
      <p:sp>
        <p:nvSpPr>
          <p:cNvPr id="194" name="Body Level One…"/>
          <p:cNvSpPr txBox="1"/>
          <p:nvPr/>
        </p:nvSpPr>
        <p:spPr>
          <a:xfrm>
            <a:off x="679662" y="1535609"/>
            <a:ext cx="10922001" cy="42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" tIns="25400" rIns="25400" bIns="25400">
            <a:normAutofit fontScale="100000" lnSpcReduction="0"/>
          </a:bodyPr>
          <a:lstStyle/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Be Clear and Concise</a:t>
            </a:r>
          </a:p>
          <a:p>
            <a:pPr marL="320842" indent="-320842">
              <a:lnSpc>
                <a:spcPct val="90000"/>
              </a:lnSpc>
              <a:spcBef>
                <a:spcPts val="1000"/>
              </a:spcBef>
              <a:buSzPct val="100000"/>
              <a:buAutoNum type="arabicPeriod" startAt="1"/>
              <a:defRPr sz="2400">
                <a:latin typeface="Graphik"/>
                <a:ea typeface="Graphik"/>
                <a:cs typeface="Graphik"/>
                <a:sym typeface="Graphik"/>
              </a:defRPr>
            </a:pPr>
            <a:r>
              <a:t>Ask 1 Thing at a Time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